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5" d="100"/>
          <a:sy n="65" d="100"/>
        </p:scale>
        <p:origin x="-6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0169F-67CB-411B-B5A1-4F0D91DBE6C2}" type="datetimeFigureOut">
              <a:rPr lang="ar-IQ" smtClean="0"/>
              <a:pPr/>
              <a:t>16/04/1432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C394E4D-F0D1-47D7-BE20-7FCFFB9619C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10169F-67CB-411B-B5A1-4F0D91DBE6C2}" type="datetimeFigureOut">
              <a:rPr lang="ar-IQ" smtClean="0"/>
              <a:pPr/>
              <a:t>16/04/1432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C394E4D-F0D1-47D7-BE20-7FCFFB9619C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2214554"/>
            <a:ext cx="5643602" cy="2071701"/>
          </a:xfrm>
          <a:solidFill>
            <a:schemeClr val="accent3">
              <a:lumMod val="40000"/>
              <a:lumOff val="60000"/>
            </a:schemeClr>
          </a:solidFill>
        </p:spPr>
        <p:txBody>
          <a:bodyPr>
            <a:normAutofit/>
          </a:bodyPr>
          <a:lstStyle/>
          <a:p>
            <a:r>
              <a:rPr lang="ar-DZ" sz="4800" b="1" dirty="0">
                <a:cs typeface="+mn-cs"/>
              </a:rPr>
              <a:t>المحاضرة الاولى </a:t>
            </a:r>
            <a:endParaRPr lang="ar-IQ" sz="4800" dirty="0">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a:solidFill>
            <a:schemeClr val="accent3">
              <a:lumMod val="40000"/>
              <a:lumOff val="60000"/>
            </a:schemeClr>
          </a:solidFill>
        </p:spPr>
        <p:txBody>
          <a:bodyPr>
            <a:normAutofit/>
          </a:bodyPr>
          <a:lstStyle/>
          <a:p>
            <a:pPr algn="r"/>
            <a:r>
              <a:rPr lang="ar-DZ" sz="3200" b="1" dirty="0">
                <a:cs typeface="+mn-cs"/>
              </a:rPr>
              <a:t>الجيولوجيا التاريخية </a:t>
            </a:r>
            <a:r>
              <a:rPr lang="en-US" sz="3200" b="1" dirty="0">
                <a:cs typeface="+mn-cs"/>
              </a:rPr>
              <a:t>Historical Geology</a:t>
            </a:r>
            <a:r>
              <a:rPr lang="ar-IQ" sz="3200" b="1" dirty="0">
                <a:cs typeface="+mn-cs"/>
              </a:rPr>
              <a:t> :</a:t>
            </a:r>
            <a:r>
              <a:rPr lang="en-US" sz="3200" dirty="0">
                <a:cs typeface="+mn-cs"/>
              </a:rPr>
              <a:t/>
            </a:r>
            <a:br>
              <a:rPr lang="en-US" sz="3200" dirty="0">
                <a:cs typeface="+mn-cs"/>
              </a:rPr>
            </a:br>
            <a:r>
              <a:rPr lang="ar-DZ" sz="3200" b="1" dirty="0">
                <a:cs typeface="+mn-cs"/>
              </a:rPr>
              <a:t>   تختص بدراسة الطبقات وترتيب صخورها ونوعها منذ أقدم العصور إلى الوقت الحاضر، </a:t>
            </a:r>
            <a:r>
              <a:rPr lang="ar-DZ" sz="3200" b="1">
                <a:cs typeface="+mn-cs"/>
              </a:rPr>
              <a:t>ودراسة </a:t>
            </a:r>
            <a:r>
              <a:rPr lang="ar-DZ" sz="3200" b="1" smtClean="0">
                <a:cs typeface="+mn-cs"/>
              </a:rPr>
              <a:t>المتحجرات </a:t>
            </a:r>
            <a:r>
              <a:rPr lang="ar-DZ" sz="3200" b="1" dirty="0">
                <a:cs typeface="+mn-cs"/>
              </a:rPr>
              <a:t>المميزة </a:t>
            </a:r>
            <a:r>
              <a:rPr lang="ar-DZ" sz="3200" b="1" dirty="0" smtClean="0">
                <a:cs typeface="+mn-cs"/>
              </a:rPr>
              <a:t>لكل </a:t>
            </a:r>
            <a:r>
              <a:rPr lang="ar-DZ" sz="3200" b="1" dirty="0">
                <a:cs typeface="+mn-cs"/>
              </a:rPr>
              <a:t>مجموعة من هذه الطبقات ووضع تقويم زمني للأرض وتقسيمه إلى أحقاب وعصور وأزمنة مختلفة. وتوزيع اليابسة والماء في العصور الجيولوجية المختلفة.</a:t>
            </a:r>
            <a:r>
              <a:rPr lang="ar-IQ" sz="3200" b="1" dirty="0">
                <a:cs typeface="+mn-cs"/>
              </a:rPr>
              <a:t> </a:t>
            </a:r>
            <a:r>
              <a:rPr lang="ar-IQ" sz="3200" dirty="0">
                <a:cs typeface="+mn-cs"/>
              </a:rPr>
              <a:t>                                          </a:t>
            </a:r>
            <a:r>
              <a:rPr lang="ar-DZ" sz="3200" dirty="0">
                <a:cs typeface="+mn-cs"/>
              </a:rPr>
              <a:t>    </a:t>
            </a:r>
            <a:r>
              <a:rPr lang="en-US" sz="3200" dirty="0">
                <a:cs typeface="+mn-cs"/>
              </a:rPr>
              <a:t/>
            </a:r>
            <a:br>
              <a:rPr lang="en-US" sz="3200" dirty="0">
                <a:cs typeface="+mn-cs"/>
              </a:rPr>
            </a:br>
            <a:r>
              <a:rPr lang="ar-DZ" sz="3200" dirty="0">
                <a:cs typeface="+mn-cs"/>
              </a:rPr>
              <a:t>   </a:t>
            </a:r>
            <a:r>
              <a:rPr lang="ar-IQ" sz="3200" b="1" dirty="0">
                <a:cs typeface="+mn-cs"/>
              </a:rPr>
              <a:t>وتعد </a:t>
            </a:r>
            <a:r>
              <a:rPr lang="ar-DZ" sz="3200" b="1" dirty="0">
                <a:cs typeface="+mn-cs"/>
              </a:rPr>
              <a:t>الجيولوجيا التاريخية فرع من فروع الجيولوجيا يختص بجمع المعلومات والنتائج من الفروع الأخرى ليكون منها تاريخ مفصلا وواضحا للكرة الأرضية منذ نشأتها وحتى الآن من النواحي الصخرية والحيوانية والجغرافية و النباتية والبيئية والمناخية . </a:t>
            </a:r>
            <a:endParaRPr lang="ar-IQ" sz="3200" b="1" dirty="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5857916"/>
          </a:xfrm>
          <a:solidFill>
            <a:schemeClr val="accent3">
              <a:lumMod val="60000"/>
              <a:lumOff val="40000"/>
            </a:schemeClr>
          </a:solidFill>
        </p:spPr>
        <p:txBody>
          <a:bodyPr>
            <a:noAutofit/>
          </a:bodyPr>
          <a:lstStyle/>
          <a:p>
            <a:pPr algn="r"/>
            <a:r>
              <a:rPr lang="ar-IQ" sz="3200" b="1" dirty="0">
                <a:cs typeface="+mn-cs"/>
              </a:rPr>
              <a:t>وعليه تعرف </a:t>
            </a:r>
            <a:r>
              <a:rPr lang="ar-DZ" sz="3200" b="1" dirty="0">
                <a:cs typeface="+mn-cs"/>
              </a:rPr>
              <a:t>الجيولوجيا التاريخية </a:t>
            </a:r>
            <a:r>
              <a:rPr lang="en-US" sz="3200" b="1" dirty="0">
                <a:cs typeface="+mn-cs"/>
              </a:rPr>
              <a:t>Historical geology </a:t>
            </a:r>
            <a:r>
              <a:rPr lang="ar-DZ" sz="3200" b="1" dirty="0" smtClean="0">
                <a:cs typeface="+mn-cs"/>
              </a:rPr>
              <a:t>ب</a:t>
            </a:r>
            <a:r>
              <a:rPr lang="ar-IQ" sz="3200" b="1" dirty="0" smtClean="0">
                <a:cs typeface="+mn-cs"/>
              </a:rPr>
              <a:t>أنها: </a:t>
            </a:r>
            <a:r>
              <a:rPr lang="ar-DZ" sz="3200" b="1" dirty="0" smtClean="0">
                <a:cs typeface="+mn-cs"/>
              </a:rPr>
              <a:t>دراسة </a:t>
            </a:r>
            <a:r>
              <a:rPr lang="ar-DZ" sz="3200" b="1" dirty="0">
                <a:cs typeface="+mn-cs"/>
              </a:rPr>
              <a:t>تاريخ الأرض منذ نشأتها ولحد الآن، وتشمل هذه الدراسة مجمل الأحداث الفيزيائية (الطبيعية) والعضوية (الحياتية</a:t>
            </a:r>
            <a:r>
              <a:rPr lang="ar-IQ" sz="3200" b="1" dirty="0">
                <a:cs typeface="+mn-cs"/>
              </a:rPr>
              <a:t>).</a:t>
            </a:r>
            <a:r>
              <a:rPr lang="ar-IQ" sz="3200" dirty="0">
                <a:cs typeface="+mn-cs"/>
              </a:rPr>
              <a:t>  </a:t>
            </a:r>
            <a:r>
              <a:rPr lang="en-US" sz="3200" dirty="0">
                <a:cs typeface="+mn-cs"/>
              </a:rPr>
              <a:t/>
            </a:r>
            <a:br>
              <a:rPr lang="en-US" sz="3200" dirty="0">
                <a:cs typeface="+mn-cs"/>
              </a:rPr>
            </a:br>
            <a:r>
              <a:rPr lang="en-US" sz="3200" b="1" dirty="0">
                <a:cs typeface="+mn-cs"/>
              </a:rPr>
              <a:t>(1) </a:t>
            </a:r>
            <a:r>
              <a:rPr lang="ar-DZ" sz="3200" b="1" dirty="0">
                <a:cs typeface="+mn-cs"/>
              </a:rPr>
              <a:t>التاريخ الطبيعي للأرض: ويشمل تكون الأرض ونشوء القارات والمحيطات، وتاريخ حركة الأطباق الأرضية، وعمليات بناء الجبال، والتغيرات المناخية للأرض</a:t>
            </a:r>
            <a:r>
              <a:rPr lang="en-US" sz="3200" b="1" dirty="0" smtClean="0">
                <a:cs typeface="+mn-cs"/>
              </a:rPr>
              <a:t>.</a:t>
            </a:r>
            <a:r>
              <a:rPr lang="ar-IQ" sz="3200" b="1" dirty="0" smtClean="0">
                <a:cs typeface="+mn-cs"/>
              </a:rPr>
              <a:t/>
            </a:r>
            <a:br>
              <a:rPr lang="ar-IQ" sz="3200" b="1" dirty="0" smtClean="0">
                <a:cs typeface="+mn-cs"/>
              </a:rPr>
            </a:br>
            <a:r>
              <a:rPr lang="en-US" sz="3200" dirty="0" smtClean="0">
                <a:cs typeface="+mn-cs"/>
              </a:rPr>
              <a:t>(</a:t>
            </a:r>
            <a:r>
              <a:rPr lang="en-US" sz="3200" b="1" dirty="0">
                <a:cs typeface="+mn-cs"/>
              </a:rPr>
              <a:t>2) </a:t>
            </a:r>
            <a:r>
              <a:rPr lang="ar-DZ" sz="3200" b="1" dirty="0">
                <a:cs typeface="+mn-cs"/>
              </a:rPr>
              <a:t>التاريخ الحياتي للأرض: ويشمل بدايات ظهور الحياة على الأرض، ابتداءً من الأشكال البسيطة لها ولغاية ظهور الإنسان. وهذا يشمل ظهور الأنواع المختلفة للكائنات بمملكاتها </a:t>
            </a:r>
            <a:r>
              <a:rPr lang="ar-DZ" sz="3200" b="1" dirty="0" smtClean="0">
                <a:cs typeface="+mn-cs"/>
              </a:rPr>
              <a:t>الأربع.</a:t>
            </a:r>
            <a:r>
              <a:rPr lang="en-US" sz="3200" dirty="0">
                <a:cs typeface="+mn-cs"/>
              </a:rPr>
              <a:t/>
            </a:r>
            <a:br>
              <a:rPr lang="en-US" sz="3200" dirty="0">
                <a:cs typeface="+mn-cs"/>
              </a:rPr>
            </a:br>
            <a:endParaRPr lang="ar-IQ" sz="3200" dirty="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642918"/>
            <a:ext cx="7815290" cy="5572163"/>
          </a:xfrm>
          <a:solidFill>
            <a:schemeClr val="accent3">
              <a:lumMod val="60000"/>
              <a:lumOff val="40000"/>
            </a:schemeClr>
          </a:solidFill>
        </p:spPr>
        <p:txBody>
          <a:bodyPr>
            <a:normAutofit fontScale="90000"/>
          </a:bodyPr>
          <a:lstStyle/>
          <a:p>
            <a:pPr algn="r"/>
            <a:r>
              <a:rPr lang="ar-DZ" b="1" dirty="0"/>
              <a:t> </a:t>
            </a:r>
            <a:r>
              <a:rPr lang="ar-DZ" sz="4000" b="1" dirty="0">
                <a:cs typeface="+mn-cs"/>
              </a:rPr>
              <a:t>اما أساسيات الجيولوجيا التاريخيه فهي</a:t>
            </a:r>
            <a:r>
              <a:rPr lang="en-US" sz="4000" b="1" dirty="0" smtClean="0">
                <a:cs typeface="+mn-cs"/>
              </a:rPr>
              <a:t>:</a:t>
            </a:r>
            <a:r>
              <a:rPr lang="ar-IQ" sz="4000" b="1" dirty="0" smtClean="0">
                <a:cs typeface="+mn-cs"/>
              </a:rPr>
              <a:t/>
            </a:r>
            <a:br>
              <a:rPr lang="ar-IQ" sz="4000" b="1" dirty="0" smtClean="0">
                <a:cs typeface="+mn-cs"/>
              </a:rPr>
            </a:br>
            <a:r>
              <a:rPr lang="en-US" sz="4000" b="1" dirty="0">
                <a:cs typeface="+mn-cs"/>
              </a:rPr>
              <a:t/>
            </a:r>
            <a:br>
              <a:rPr lang="en-US" sz="4000" b="1" dirty="0">
                <a:cs typeface="+mn-cs"/>
              </a:rPr>
            </a:br>
            <a:r>
              <a:rPr lang="en-US" sz="4000" b="1" dirty="0">
                <a:cs typeface="+mn-cs"/>
              </a:rPr>
              <a:t> -1 </a:t>
            </a:r>
            <a:r>
              <a:rPr lang="ar-DZ" sz="4000" b="1" dirty="0">
                <a:cs typeface="+mn-cs"/>
              </a:rPr>
              <a:t>تكتونية الألواح</a:t>
            </a:r>
            <a:r>
              <a:rPr lang="en-US" sz="4000" b="1" dirty="0">
                <a:cs typeface="+mn-cs"/>
              </a:rPr>
              <a:t>.Plate </a:t>
            </a:r>
            <a:r>
              <a:rPr lang="en-US" sz="4000" b="1" dirty="0" smtClean="0">
                <a:cs typeface="+mn-cs"/>
              </a:rPr>
              <a:t>tectonics </a:t>
            </a:r>
            <a:r>
              <a:rPr lang="ar-IQ" sz="4000" b="1" dirty="0" smtClean="0">
                <a:cs typeface="+mn-cs"/>
              </a:rPr>
              <a:t/>
            </a:r>
            <a:br>
              <a:rPr lang="ar-IQ" sz="4000" b="1" dirty="0" smtClean="0">
                <a:cs typeface="+mn-cs"/>
              </a:rPr>
            </a:br>
            <a:r>
              <a:rPr lang="en-US" sz="4000" b="1" dirty="0">
                <a:cs typeface="+mn-cs"/>
              </a:rPr>
              <a:t/>
            </a:r>
            <a:br>
              <a:rPr lang="en-US" sz="4000" b="1" dirty="0">
                <a:cs typeface="+mn-cs"/>
              </a:rPr>
            </a:br>
            <a:r>
              <a:rPr lang="en-US" sz="4000" b="1" dirty="0">
                <a:cs typeface="+mn-cs"/>
              </a:rPr>
              <a:t> -2 </a:t>
            </a:r>
            <a:r>
              <a:rPr lang="ar-DZ" sz="4000" b="1" dirty="0">
                <a:cs typeface="+mn-cs"/>
              </a:rPr>
              <a:t>التطور</a:t>
            </a:r>
            <a:r>
              <a:rPr lang="en-US" sz="4000" b="1" dirty="0">
                <a:cs typeface="+mn-cs"/>
              </a:rPr>
              <a:t>Evolution</a:t>
            </a:r>
            <a:r>
              <a:rPr lang="ar-IQ" sz="4000" b="1" dirty="0" smtClean="0">
                <a:cs typeface="+mn-cs"/>
              </a:rPr>
              <a:t>.</a:t>
            </a:r>
            <a:br>
              <a:rPr lang="ar-IQ" sz="4000" b="1" dirty="0" smtClean="0">
                <a:cs typeface="+mn-cs"/>
              </a:rPr>
            </a:br>
            <a:r>
              <a:rPr lang="en-US" sz="4000" b="1" dirty="0">
                <a:cs typeface="+mn-cs"/>
              </a:rPr>
              <a:t/>
            </a:r>
            <a:br>
              <a:rPr lang="en-US" sz="4000" b="1" dirty="0">
                <a:cs typeface="+mn-cs"/>
              </a:rPr>
            </a:br>
            <a:r>
              <a:rPr lang="en-US" sz="4000" b="1" dirty="0">
                <a:cs typeface="+mn-cs"/>
              </a:rPr>
              <a:t> -3 </a:t>
            </a:r>
            <a:r>
              <a:rPr lang="ar-DZ" sz="4000" b="1" dirty="0">
                <a:cs typeface="+mn-cs"/>
              </a:rPr>
              <a:t>مبدأ </a:t>
            </a:r>
            <a:r>
              <a:rPr lang="ar-DZ" sz="4000" b="1" dirty="0" smtClean="0">
                <a:cs typeface="+mn-cs"/>
              </a:rPr>
              <a:t>الوتيرة الواحدة </a:t>
            </a:r>
            <a:r>
              <a:rPr lang="en-US" sz="4000" b="1" dirty="0" smtClean="0">
                <a:cs typeface="+mn-cs"/>
              </a:rPr>
              <a:t>.Uniformitarianism</a:t>
            </a:r>
            <a:r>
              <a:rPr lang="en-US" sz="4000" b="1" dirty="0">
                <a:cs typeface="+mn-cs"/>
              </a:rPr>
              <a:t/>
            </a:r>
            <a:br>
              <a:rPr lang="en-US" sz="4000" b="1" dirty="0">
                <a:cs typeface="+mn-cs"/>
              </a:rPr>
            </a:br>
            <a:r>
              <a:rPr lang="en-US" dirty="0"/>
              <a:t/>
            </a:r>
            <a:br>
              <a:rPr lang="en-US" dirty="0"/>
            </a:b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44</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Office Theme</vt:lpstr>
      <vt:lpstr>المحاضرة الاولى </vt:lpstr>
      <vt:lpstr>الجيولوجيا التاريخية Historical Geology :    تختص بدراسة الطبقات وترتيب صخورها ونوعها منذ أقدم العصور إلى الوقت الحاضر، ودراسة المتحجرات المميزة لكل مجموعة من هذه الطبقات ووضع تقويم زمني للأرض وتقسيمه إلى أحقاب وعصور وأزمنة مختلفة. وتوزيع اليابسة والماء في العصور الجيولوجية المختلفة.                                                   وتعد الجيولوجيا التاريخية فرع من فروع الجيولوجيا يختص بجمع المعلومات والنتائج من الفروع الأخرى ليكون منها تاريخ مفصلا وواضحا للكرة الأرضية منذ نشأتها وحتى الآن من النواحي الصخرية والحيوانية والجغرافية و النباتية والبيئية والمناخية . </vt:lpstr>
      <vt:lpstr>وعليه تعرف الجيولوجيا التاريخية Historical geology بأنها: دراسة تاريخ الأرض منذ نشأتها ولحد الآن، وتشمل هذه الدراسة مجمل الأحداث الفيزيائية (الطبيعية) والعضوية (الحياتية).   (1) التاريخ الطبيعي للأرض: ويشمل تكون الأرض ونشوء القارات والمحيطات، وتاريخ حركة الأطباق الأرضية، وعمليات بناء الجبال، والتغيرات المناخية للأرض. (2) التاريخ الحياتي للأرض: ويشمل بدايات ظهور الحياة على الأرض، ابتداءً من الأشكال البسيطة لها ولغاية ظهور الإنسان. وهذا يشمل ظهور الأنواع المختلفة للكائنات بمملكاتها الأربع. </vt:lpstr>
      <vt:lpstr> اما أساسيات الجيولوجيا التاريخيه فهي:   -1 تكتونية الألواح.Plate tectonics    -2 التطورEvolution.   -3 مبدأ الوتيرة الواحدة .Uniformitarianism  </vt:lpstr>
    </vt:vector>
  </TitlesOfParts>
  <Company>DELL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dc:title>
  <dc:creator>Bushra</dc:creator>
  <cp:lastModifiedBy>Bushra</cp:lastModifiedBy>
  <cp:revision>4</cp:revision>
  <dcterms:created xsi:type="dcterms:W3CDTF">2011-03-07T22:29:36Z</dcterms:created>
  <dcterms:modified xsi:type="dcterms:W3CDTF">2011-03-21T06:24:43Z</dcterms:modified>
</cp:coreProperties>
</file>